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6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2"/>
    <p:restoredTop sz="94658"/>
  </p:normalViewPr>
  <p:slideViewPr>
    <p:cSldViewPr snapToGrid="0">
      <p:cViewPr varScale="1">
        <p:scale>
          <a:sx n="138" d="100"/>
          <a:sy n="138" d="100"/>
        </p:scale>
        <p:origin x="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42021-66C0-4040-BE39-DA33E9911F04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AAE26-1694-A249-AF28-9D6DD0159FC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35B7-9D4F-2B43-8123-5F338D7BA406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54957-EDA7-8B4D-B131-D6855F297D0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hyperlink" Target="https://www.automa.site/" TargetMode="External"/><Relationship Id="rId4" Type="http://schemas.openxmlformats.org/officeDocument/2006/relationships/hyperlink" Target="https://zh.wikipedia.org/w/index.php?title=%E5%9C%96%E5%BD%A2%E7%94%A8%E6%88%B6%E4%BB%8B%E9%9D%A2%E6%B8%AC%E8%A9%A6&amp;action=edit&amp;redlink=1" TargetMode="External"/><Relationship Id="rId3" Type="http://schemas.openxmlformats.org/officeDocument/2006/relationships/hyperlink" Target="https://zh.wikipedia.org/wiki/%E4%B8%9A%E5%8A%A1%E6%B5%81%E7%A8%8B%E8%87%AA%E5%8A%A8%E5%8C%96" TargetMode="External"/><Relationship Id="rId2" Type="http://schemas.openxmlformats.org/officeDocument/2006/relationships/hyperlink" Target="https://zh.wikipedia.org/wiki/%E4%BA%BA%E5%B7%A5%E6%99%BA%E8%83%BD" TargetMode="External"/><Relationship Id="rId1" Type="http://schemas.openxmlformats.org/officeDocument/2006/relationships/hyperlink" Target="https://zh.wikipedia.org/w/index.php?title=%E8%BB%9F%E9%AB%94%E6%A9%9F%E5%99%A8%E4%BA%BA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s://space.bilibili.com/174931935/channel/collectiondetail?sid=195463" TargetMode="External"/><Relationship Id="rId3" Type="http://schemas.openxmlformats.org/officeDocument/2006/relationships/hyperlink" Target="https://www.youtube.com/watch?v=OJN-CytmgI4&amp;t=112s" TargetMode="External"/><Relationship Id="rId2" Type="http://schemas.openxmlformats.org/officeDocument/2006/relationships/hyperlink" Target="https://www.youtube.com/playlist?list=PLlcH26KGVLuJbr4IoFVja0N_3i93i59Q-" TargetMode="External"/><Relationship Id="rId1" Type="http://schemas.openxmlformats.org/officeDocument/2006/relationships/hyperlink" Target="https://www.automa.sit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/>
              <a:t>RPA</a:t>
            </a:r>
            <a:r>
              <a:rPr kumimoji="1" lang="zh-CN" altLang="en-US" dirty="0"/>
              <a:t>使用指南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/>
              <a:t>RPA</a:t>
            </a:r>
            <a:r>
              <a:rPr kumimoji="1" lang="zh-CN" altLang="en-US" dirty="0"/>
              <a:t>使用手册与注意事项</a:t>
            </a:r>
            <a:endParaRPr kumimoji="1"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目录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zh-CN" altLang="en-US" dirty="0"/>
              <a:t>一、什么是</a:t>
            </a:r>
            <a:r>
              <a:rPr kumimoji="1" lang="en-US" altLang="zh-CN" dirty="0"/>
              <a:t>RPA</a:t>
            </a:r>
            <a:r>
              <a:rPr kumimoji="1" lang="zh-CN" altLang="en-US" dirty="0"/>
              <a:t>，以及如何使用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二、什么是工作流，以及如何设计工作流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三、任务调度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四、并发控制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五、注意事项</a:t>
            </a:r>
            <a:endParaRPr kumimoji="1"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一、什么是</a:t>
            </a:r>
            <a:r>
              <a:rPr kumimoji="1" lang="en-US" altLang="zh-CN" dirty="0"/>
              <a:t>RPA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1800" b="1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机器人流程自动化</a:t>
            </a:r>
            <a:r>
              <a:rPr lang="en-US" altLang="zh-CN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(</a:t>
            </a:r>
            <a:r>
              <a:rPr lang="en-GB" altLang="zh-CN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Robotic process automation)</a:t>
            </a:r>
            <a:r>
              <a:rPr lang="zh-CN" altLang="en-US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简称</a:t>
            </a:r>
            <a:r>
              <a:rPr lang="en-GB" altLang="zh-CN" sz="1800" b="1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RPA</a:t>
            </a:r>
            <a:r>
              <a:rPr lang="zh-CN" altLang="en-GB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，</a:t>
            </a:r>
            <a:r>
              <a:rPr lang="zh-CN" altLang="en-US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是以</a:t>
            </a:r>
            <a:r>
              <a:rPr lang="zh-CN" altLang="en-US" sz="1800" b="0" i="0" u="none" strike="noStrike" dirty="0">
                <a:solidFill>
                  <a:srgbClr val="007A5E"/>
                </a:solidFill>
                <a:effectLst/>
                <a:latin typeface="+mj-ea"/>
                <a:ea typeface="+mj-ea"/>
                <a:hlinkClick r:id="rId1"/>
              </a:rPr>
              <a:t>软件机器人</a:t>
            </a:r>
            <a:r>
              <a:rPr lang="zh-CN" altLang="en-US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及</a:t>
            </a:r>
            <a:r>
              <a:rPr lang="zh-CN" altLang="en-US" sz="1800" b="0" i="0" u="none" strike="noStrike" dirty="0">
                <a:solidFill>
                  <a:srgbClr val="0645AD"/>
                </a:solidFill>
                <a:effectLst/>
                <a:latin typeface="+mj-ea"/>
                <a:ea typeface="+mj-ea"/>
                <a:hlinkClick r:id="rId2" tooltip="人工智能"/>
              </a:rPr>
              <a:t>人工智能</a:t>
            </a:r>
            <a:r>
              <a:rPr lang="en-US" altLang="zh-CN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(</a:t>
            </a:r>
            <a:r>
              <a:rPr lang="en-GB" altLang="zh-CN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AI)</a:t>
            </a:r>
            <a:r>
              <a:rPr lang="zh-CN" altLang="en-US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为基础的</a:t>
            </a:r>
            <a:r>
              <a:rPr lang="zh-CN" altLang="en-US" sz="1800" b="0" i="0" u="none" strike="noStrike" dirty="0">
                <a:solidFill>
                  <a:srgbClr val="0645AD"/>
                </a:solidFill>
                <a:effectLst/>
                <a:latin typeface="+mj-ea"/>
                <a:ea typeface="+mj-ea"/>
                <a:hlinkClick r:id="rId3" tooltip="业务流程自动化"/>
              </a:rPr>
              <a:t>业务流程自动化</a:t>
            </a:r>
            <a:r>
              <a:rPr lang="zh-CN" altLang="en-US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科技</a:t>
            </a:r>
            <a:endParaRPr lang="en-US" altLang="zh-CN" sz="1800" b="0" i="0" u="none" strike="noStrike" baseline="30000" dirty="0">
              <a:solidFill>
                <a:srgbClr val="0645AD"/>
              </a:solidFill>
              <a:effectLst/>
              <a:latin typeface="+mj-ea"/>
              <a:ea typeface="+mj-ea"/>
            </a:endParaRPr>
          </a:p>
          <a:p>
            <a:pPr marL="0" indent="0" algn="l">
              <a:buNone/>
            </a:pPr>
            <a:endParaRPr lang="zh-CN" altLang="en-US" sz="1800" b="0" i="0" dirty="0">
              <a:solidFill>
                <a:srgbClr val="202122"/>
              </a:solidFill>
              <a:effectLst/>
              <a:latin typeface="+mj-ea"/>
              <a:ea typeface="+mj-ea"/>
            </a:endParaRPr>
          </a:p>
          <a:p>
            <a:pPr algn="l"/>
            <a:r>
              <a:rPr lang="en-GB" altLang="zh-CN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RPA</a:t>
            </a:r>
            <a:r>
              <a:rPr lang="zh-CN" altLang="en-US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工具在技术上类似</a:t>
            </a:r>
            <a:r>
              <a:rPr lang="zh-CN" altLang="en-US" sz="1800" b="0" i="0" u="none" strike="noStrike" dirty="0">
                <a:solidFill>
                  <a:srgbClr val="007A5E"/>
                </a:solidFill>
                <a:effectLst/>
                <a:latin typeface="+mj-ea"/>
                <a:ea typeface="+mj-ea"/>
                <a:hlinkClick r:id="rId4"/>
              </a:rPr>
              <a:t>图形用户界面测试</a:t>
            </a:r>
            <a:r>
              <a:rPr lang="zh-CN" altLang="en-US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工具，这些测试工具也会自动和图形用户界面互动，而且通常是先由使用者示范其流程，再由这些工具来重现。</a:t>
            </a:r>
            <a:endParaRPr lang="en-US" altLang="zh-CN" sz="1800" b="0" i="0" dirty="0">
              <a:solidFill>
                <a:srgbClr val="202122"/>
              </a:solidFill>
              <a:effectLst/>
              <a:latin typeface="+mj-ea"/>
              <a:ea typeface="+mj-ea"/>
            </a:endParaRPr>
          </a:p>
          <a:p>
            <a:pPr algn="l"/>
            <a:endParaRPr lang="en-US" altLang="zh-CN" sz="1800" dirty="0">
              <a:solidFill>
                <a:srgbClr val="202122"/>
              </a:solidFill>
              <a:latin typeface="+mj-ea"/>
              <a:ea typeface="+mj-ea"/>
            </a:endParaRPr>
          </a:p>
          <a:p>
            <a:pPr algn="l"/>
            <a:r>
              <a:rPr lang="zh-CN" altLang="en-US" sz="1800" b="0" i="0" dirty="0">
                <a:solidFill>
                  <a:srgbClr val="202122"/>
                </a:solidFill>
                <a:effectLst/>
                <a:latin typeface="+mj-ea"/>
                <a:ea typeface="+mj-ea"/>
              </a:rPr>
              <a:t>比特浏览器使用的是基于浏览器</a:t>
            </a:r>
            <a:r>
              <a:rPr lang="zh-CN" altLang="en-US" sz="1800" dirty="0">
                <a:solidFill>
                  <a:srgbClr val="202122"/>
                </a:solidFill>
                <a:latin typeface="+mj-ea"/>
                <a:ea typeface="+mj-ea"/>
              </a:rPr>
              <a:t>的</a:t>
            </a:r>
            <a:r>
              <a:rPr lang="en-US" altLang="zh-CN" sz="1800" dirty="0">
                <a:solidFill>
                  <a:srgbClr val="202122"/>
                </a:solidFill>
                <a:latin typeface="+mj-ea"/>
                <a:ea typeface="+mj-ea"/>
              </a:rPr>
              <a:t>RPA</a:t>
            </a:r>
            <a:r>
              <a:rPr lang="zh-CN" altLang="en-US" sz="1800" dirty="0">
                <a:solidFill>
                  <a:srgbClr val="202122"/>
                </a:solidFill>
                <a:latin typeface="+mj-ea"/>
                <a:ea typeface="+mj-ea"/>
              </a:rPr>
              <a:t>工具，可以用来构建浏览器的自动化操作流程，减少重复性的工作，提升效率。</a:t>
            </a:r>
            <a:endParaRPr lang="en-US" altLang="zh-CN" sz="1800" dirty="0">
              <a:solidFill>
                <a:srgbClr val="202122"/>
              </a:solidFill>
              <a:latin typeface="+mj-ea"/>
              <a:ea typeface="+mj-ea"/>
            </a:endParaRPr>
          </a:p>
          <a:p>
            <a:pPr algn="l"/>
            <a:endParaRPr lang="en-US" altLang="zh-CN" sz="1800" b="0" i="0" dirty="0">
              <a:solidFill>
                <a:srgbClr val="202122"/>
              </a:solidFill>
              <a:effectLst/>
              <a:latin typeface="+mj-ea"/>
              <a:ea typeface="+mj-ea"/>
            </a:endParaRPr>
          </a:p>
          <a:p>
            <a:pPr algn="l"/>
            <a:r>
              <a:rPr lang="zh-CN" altLang="en-US" sz="1800" dirty="0">
                <a:solidFill>
                  <a:srgbClr val="202122"/>
                </a:solidFill>
                <a:latin typeface="+mj-ea"/>
                <a:ea typeface="+mj-ea"/>
              </a:rPr>
              <a:t>采用的</a:t>
            </a:r>
            <a:r>
              <a:rPr lang="en-US" altLang="zh-CN" sz="1800" dirty="0">
                <a:solidFill>
                  <a:srgbClr val="202122"/>
                </a:solidFill>
                <a:latin typeface="+mj-ea"/>
                <a:ea typeface="+mj-ea"/>
              </a:rPr>
              <a:t>RPA</a:t>
            </a:r>
            <a:r>
              <a:rPr lang="zh-CN" altLang="en-US" sz="1800" dirty="0">
                <a:solidFill>
                  <a:srgbClr val="202122"/>
                </a:solidFill>
                <a:latin typeface="+mj-ea"/>
                <a:ea typeface="+mj-ea"/>
              </a:rPr>
              <a:t>设计工具是</a:t>
            </a:r>
            <a:r>
              <a:rPr lang="en-US" altLang="zh-CN" sz="1800" dirty="0">
                <a:solidFill>
                  <a:srgbClr val="202122"/>
                </a:solidFill>
                <a:latin typeface="+mj-ea"/>
                <a:ea typeface="+mj-ea"/>
              </a:rPr>
              <a:t>Chrome</a:t>
            </a:r>
            <a:r>
              <a:rPr lang="zh-CN" altLang="en-US" sz="1800" dirty="0">
                <a:solidFill>
                  <a:srgbClr val="202122"/>
                </a:solidFill>
                <a:latin typeface="+mj-ea"/>
                <a:ea typeface="+mj-ea"/>
              </a:rPr>
              <a:t>扩展</a:t>
            </a:r>
            <a:r>
              <a:rPr lang="en-US" altLang="zh-CN" sz="1800" dirty="0" err="1">
                <a:solidFill>
                  <a:srgbClr val="202122"/>
                </a:solidFill>
                <a:latin typeface="+mj-ea"/>
                <a:ea typeface="+mj-ea"/>
              </a:rPr>
              <a:t>Automa</a:t>
            </a:r>
            <a:r>
              <a:rPr lang="zh-CN" altLang="en-US" sz="1800" dirty="0">
                <a:solidFill>
                  <a:srgbClr val="202122"/>
                </a:solidFill>
                <a:latin typeface="+mj-ea"/>
                <a:ea typeface="+mj-ea"/>
              </a:rPr>
              <a:t>，</a:t>
            </a:r>
            <a:r>
              <a:rPr lang="en-GB" altLang="zh-CN" sz="1800" dirty="0">
                <a:solidFill>
                  <a:srgbClr val="202122"/>
                </a:solidFill>
                <a:latin typeface="+mj-ea"/>
                <a:ea typeface="+mj-ea"/>
                <a:hlinkClick r:id="rId5"/>
              </a:rPr>
              <a:t>https://www.automa.site/</a:t>
            </a:r>
            <a:r>
              <a:rPr lang="zh-CN" altLang="en-US" sz="1800" dirty="0">
                <a:solidFill>
                  <a:srgbClr val="202122"/>
                </a:solidFill>
                <a:latin typeface="+mj-ea"/>
                <a:ea typeface="+mj-ea"/>
              </a:rPr>
              <a:t>，这个扩展的优点是低代码甚至无代码，流程设计采用拖放功能块的方式，串起一个个的块，功能齐全，方便易用。</a:t>
            </a:r>
            <a:endParaRPr lang="zh-CN" altLang="en-US" sz="1800" b="0" i="0" dirty="0">
              <a:solidFill>
                <a:srgbClr val="202122"/>
              </a:solidFill>
              <a:effectLst/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二、什么是工作流，以及如何设计工作流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工作流是一系列功能的有序集合，按照设计好的顺序，执行用户设定好的操作行为。</a:t>
            </a:r>
            <a:endParaRPr kumimoji="1"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三、任务调度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比特浏览器里的任务调度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立即执行任务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定时任务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循环任务</a:t>
            </a:r>
            <a:endParaRPr kumimoji="1" lang="en-US" altLang="zh-CN" dirty="0"/>
          </a:p>
          <a:p>
            <a:r>
              <a:rPr kumimoji="1" lang="en-US" altLang="zh-CN" dirty="0" err="1"/>
              <a:t>Automa</a:t>
            </a:r>
            <a:r>
              <a:rPr kumimoji="1" lang="zh-CN" altLang="en-US" dirty="0"/>
              <a:t>自带的任务调度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不建议使用</a:t>
            </a:r>
            <a:endParaRPr kumimoji="1"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四、并发控制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任务并发控制（同时可以运行的任务数）</a:t>
            </a:r>
            <a:endParaRPr kumimoji="1" lang="en-US" altLang="zh-CN" dirty="0"/>
          </a:p>
          <a:p>
            <a:r>
              <a:rPr kumimoji="1" lang="zh-CN" altLang="en-US" dirty="0"/>
              <a:t>窗口并发控制（每个任务可同时打开的窗口数）</a:t>
            </a:r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打开的窗口总数 </a:t>
            </a:r>
            <a:r>
              <a:rPr kumimoji="1" lang="en-US" altLang="zh-CN" dirty="0"/>
              <a:t>=</a:t>
            </a:r>
            <a:r>
              <a:rPr kumimoji="1" lang="zh-CN" altLang="en-US" dirty="0"/>
              <a:t> 任务并发数</a:t>
            </a:r>
            <a:r>
              <a:rPr kumimoji="1" lang="en-US" altLang="zh-CN" dirty="0"/>
              <a:t> * </a:t>
            </a:r>
            <a:r>
              <a:rPr kumimoji="1" lang="zh-CN" altLang="en-US" dirty="0"/>
              <a:t>窗口并发数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zh-CN" altLang="en-US" dirty="0"/>
              <a:t>例子：比如同时触发了</a:t>
            </a:r>
            <a:r>
              <a:rPr kumimoji="1" lang="en-US" altLang="zh-CN" dirty="0"/>
              <a:t>5</a:t>
            </a:r>
            <a:r>
              <a:rPr kumimoji="1" lang="zh-CN" altLang="en-US" dirty="0"/>
              <a:t>个任务执行，每个任务的窗口并发数是</a:t>
            </a:r>
            <a:r>
              <a:rPr kumimoji="1" lang="en-US" altLang="zh-CN" dirty="0"/>
              <a:t>6</a:t>
            </a:r>
            <a:r>
              <a:rPr kumimoji="1" lang="zh-CN" altLang="en-US" dirty="0"/>
              <a:t>，那么总共可打开的窗口数就等于：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/>
              <a:t>	5 * 6 = 30</a:t>
            </a:r>
            <a:endParaRPr kumimoji="1"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四、注意事项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zh-CN" altLang="en-US" dirty="0"/>
              <a:t>永远不要忘记</a:t>
            </a:r>
            <a:r>
              <a:rPr kumimoji="1" lang="en-US" altLang="zh-CN" dirty="0" err="1"/>
              <a:t>workflowId</a:t>
            </a:r>
            <a:endParaRPr kumimoji="1" lang="en-US" altLang="zh-CN" dirty="0"/>
          </a:p>
          <a:p>
            <a:pPr marL="514350" indent="-514350">
              <a:buFont typeface="+mj-lt"/>
              <a:buAutoNum type="arabicPeriod"/>
            </a:pPr>
            <a:r>
              <a:rPr kumimoji="1" lang="zh-CN" altLang="en-US" dirty="0"/>
              <a:t>不要忘记给工作流最后添加</a:t>
            </a:r>
            <a:r>
              <a:rPr kumimoji="1" lang="zh-CN" altLang="en-US"/>
              <a:t>关闭窗口功能块</a:t>
            </a:r>
            <a:endParaRPr kumimoji="1" lang="en-US" altLang="zh-CN" dirty="0"/>
          </a:p>
          <a:p>
            <a:pPr marL="514350" indent="-514350">
              <a:buFont typeface="+mj-lt"/>
              <a:buAutoNum type="arabicPeriod"/>
            </a:pPr>
            <a:r>
              <a:rPr kumimoji="1" lang="zh-CN" altLang="en-US" dirty="0"/>
              <a:t>尽量避免给同一个窗口绑定同一个任务</a:t>
            </a:r>
            <a:endParaRPr kumimoji="1" lang="en-US" altLang="zh-CN" dirty="0"/>
          </a:p>
          <a:p>
            <a:pPr marL="514350" indent="-514350">
              <a:buFont typeface="+mj-lt"/>
              <a:buAutoNum type="arabicPeriod"/>
            </a:pPr>
            <a:r>
              <a:rPr kumimoji="1" lang="zh-CN" altLang="en-US" dirty="0"/>
              <a:t>不要使用太大的并发设置</a:t>
            </a:r>
            <a:endParaRPr kumimoji="1" lang="en-US" altLang="zh-CN" dirty="0"/>
          </a:p>
          <a:p>
            <a:pPr marL="514350" indent="-514350">
              <a:buFont typeface="+mj-lt"/>
              <a:buAutoNum type="arabicPeriod"/>
            </a:pPr>
            <a:r>
              <a:rPr kumimoji="1" lang="zh-CN" altLang="en-US" dirty="0"/>
              <a:t>不要忘记给任务设置超时时间</a:t>
            </a:r>
            <a:endParaRPr kumimoji="1"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相关资源推荐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Bef>
                <a:spcPts val="2000"/>
              </a:spcBef>
            </a:pPr>
            <a:r>
              <a:rPr kumimoji="1" lang="en-US" altLang="zh-CN" dirty="0" err="1"/>
              <a:t>Automa</a:t>
            </a:r>
            <a:r>
              <a:rPr kumimoji="1" lang="zh-CN" altLang="en-US" dirty="0"/>
              <a:t>官网：</a:t>
            </a:r>
            <a:r>
              <a:rPr kumimoji="1" lang="en-GB" altLang="zh-CN" dirty="0">
                <a:hlinkClick r:id="rId1" action="ppaction://hlinkfile"/>
              </a:rPr>
              <a:t>https://www.automa.site</a:t>
            </a:r>
            <a:endParaRPr kumimoji="1" lang="en-GB" altLang="zh-CN" dirty="0"/>
          </a:p>
          <a:p>
            <a:pPr fontAlgn="auto">
              <a:spcBef>
                <a:spcPts val="2000"/>
              </a:spcBef>
            </a:pPr>
            <a:r>
              <a:rPr kumimoji="1" lang="en-GB" altLang="zh-CN" dirty="0" err="1"/>
              <a:t>Youtube</a:t>
            </a:r>
            <a:r>
              <a:rPr kumimoji="1" lang="zh-CN" altLang="en-GB" dirty="0"/>
              <a:t>博主</a:t>
            </a:r>
            <a:r>
              <a:rPr kumimoji="1" lang="zh-CN" altLang="en-US" dirty="0"/>
              <a:t>频道：</a:t>
            </a:r>
            <a:r>
              <a:rPr kumimoji="1" lang="en-GB" altLang="zh-CN" dirty="0"/>
              <a:t> </a:t>
            </a:r>
            <a:r>
              <a:rPr kumimoji="1" lang="en-GB" altLang="zh-CN" dirty="0">
                <a:hlinkClick r:id="rId2" action="ppaction://hlinkfile"/>
              </a:rPr>
              <a:t>https://www.youtube.com/playlist?list=PLlcH26KGVLuJbr4IoFVja0N_3i93i59Q-</a:t>
            </a:r>
            <a:endParaRPr kumimoji="1" lang="en-GB" altLang="zh-CN" dirty="0">
              <a:hlinkClick r:id="rId3"/>
            </a:endParaRPr>
          </a:p>
          <a:p>
            <a:pPr fontAlgn="auto">
              <a:spcBef>
                <a:spcPts val="2000"/>
              </a:spcBef>
            </a:pPr>
            <a:r>
              <a:rPr kumimoji="1" lang="en-US" altLang="zh-CN" dirty="0" err="1"/>
              <a:t>Bilibili</a:t>
            </a:r>
            <a:r>
              <a:rPr kumimoji="1" lang="zh-CN" altLang="en-US" dirty="0" err="1"/>
              <a:t>博主频道</a:t>
            </a:r>
            <a:r>
              <a:rPr kumimoji="1" lang="zh-CN" altLang="en-US" dirty="0"/>
              <a:t>：</a:t>
            </a:r>
            <a:r>
              <a:rPr kumimoji="1" lang="en-GB" altLang="zh-CN" dirty="0"/>
              <a:t> </a:t>
            </a:r>
            <a:r>
              <a:rPr kumimoji="1" lang="en-GB" altLang="zh-CN" dirty="0">
                <a:hlinkClick r:id="rId4" action="ppaction://hlinkfile"/>
              </a:rPr>
              <a:t>https://space.bilibili.com/174931935/channel/collectiondetail?sid=195463</a:t>
            </a:r>
            <a:endParaRPr kumimoji="1" lang="en-GB" altLang="zh-CN" dirty="0"/>
          </a:p>
          <a:p>
            <a:endParaRPr kumimoji="1"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419600" y="2963917"/>
            <a:ext cx="33528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zh-CN" altLang="en-US" sz="2400" dirty="0"/>
              <a:t>感谢观看</a:t>
            </a:r>
            <a:endParaRPr kumimoji="1" lang="en-US" altLang="zh-CN" sz="2400" dirty="0"/>
          </a:p>
          <a:p>
            <a:pPr algn="ctr"/>
            <a:r>
              <a:rPr kumimoji="1" lang="zh-CN" altLang="en-US" sz="2400" dirty="0"/>
              <a:t>欢迎大家反馈使用体验</a:t>
            </a:r>
            <a:endParaRPr kumimoji="1" lang="zh-CN" altLang="en-US" sz="24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0f8aab3c-1f2b-478f-af87-f8304399dc31"/>
  <p:tag name="COMMONDATA" val="eyJoZGlkIjoiZTA4NzIyN2MxYTlmMzQ1NGE2MjU5NWRkMjhlOGMxYTAifQ=="/>
</p:tagLst>
</file>

<file path=ppt/theme/theme1.xml><?xml version="1.0" encoding="utf-8"?>
<a:theme xmlns:a="http://schemas.openxmlformats.org/drawingml/2006/main" name="Office 主题​​">
  <a:themeElements>
    <a:clrScheme name="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906</Words>
  <Application>WPS 演示</Application>
  <PresentationFormat>宽屏</PresentationFormat>
  <Paragraphs>63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等线 Light</vt:lpstr>
      <vt:lpstr>等线</vt:lpstr>
      <vt:lpstr>微软雅黑</vt:lpstr>
      <vt:lpstr>Arial Unicode MS</vt:lpstr>
      <vt:lpstr>Office 主题​​</vt:lpstr>
      <vt:lpstr>RPA使用指南</vt:lpstr>
      <vt:lpstr>目录</vt:lpstr>
      <vt:lpstr>一、什么是RPA</vt:lpstr>
      <vt:lpstr>二、什么是工作流，以及如何设计工作流</vt:lpstr>
      <vt:lpstr>三、任务调度</vt:lpstr>
      <vt:lpstr>四、并发控制</vt:lpstr>
      <vt:lpstr>四、注意事项</vt:lpstr>
      <vt:lpstr>相关资源推荐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RPA使用指南</dc:title>
  <dc:creator>QM27740</dc:creator>
  <cp:lastModifiedBy>Mr Wu</cp:lastModifiedBy>
  <cp:revision>51</cp:revision>
  <dcterms:created xsi:type="dcterms:W3CDTF">2023-04-10T09:11:00Z</dcterms:created>
  <dcterms:modified xsi:type="dcterms:W3CDTF">2023-04-11T03:08:14Z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9B19DBE06B37457285A8231D3BC5596A_13</vt:lpwstr>
  </property>
  <property fmtid="{D5CDD505-2E9C-101B-9397-08002B2CF9AE}" pid="3" name="KSOProductBuildVer">
    <vt:lpwstr>2052-11.1.0.14036</vt:lpwstr>
  </property>
</Properties>
</file>